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7" autoAdjust="0"/>
  </p:normalViewPr>
  <p:slideViewPr>
    <p:cSldViewPr>
      <p:cViewPr varScale="1">
        <p:scale>
          <a:sx n="80" d="100"/>
          <a:sy n="80" d="100"/>
        </p:scale>
        <p:origin x="-15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570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2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62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40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124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85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646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658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9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64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7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DA3E5-4AE9-4F59-BBF7-AF93A8961B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815D7-AE55-40A9-8D66-82B6265DD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52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перехода на новые правила работы по охране труда с 1 марта 2022года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19" t="-670" b="670"/>
          <a:stretch/>
        </p:blipFill>
        <p:spPr>
          <a:xfrm>
            <a:off x="251520" y="3116259"/>
            <a:ext cx="3240360" cy="302214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191" r="60390" b="38191"/>
          <a:stretch/>
        </p:blipFill>
        <p:spPr>
          <a:xfrm>
            <a:off x="3851920" y="2132856"/>
            <a:ext cx="2376264" cy="329390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077" b="-4077"/>
          <a:stretch/>
        </p:blipFill>
        <p:spPr>
          <a:xfrm>
            <a:off x="6732240" y="3116260"/>
            <a:ext cx="2228636" cy="319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421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 </a:t>
            </a:r>
            <a:r>
              <a:rPr lang="ru-RU" b="1" u="sng" dirty="0"/>
              <a:t>1. Издайте новые приказы о назначении ответственных.</a:t>
            </a: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u="sng" dirty="0"/>
              <a:t>С 1 марта 2022 года ответственные за охрану труда работники должны дополнительно:</a:t>
            </a:r>
            <a:endParaRPr lang="ru-RU" dirty="0"/>
          </a:p>
          <a:p>
            <a:r>
              <a:rPr lang="ru-RU" dirty="0"/>
              <a:t>-         </a:t>
            </a:r>
            <a:r>
              <a:rPr lang="ru-RU" i="1" dirty="0"/>
              <a:t>постоянно выявлять опасности и оценивать </a:t>
            </a:r>
            <a:r>
              <a:rPr lang="ru-RU" i="1" dirty="0" err="1"/>
              <a:t>профриски</a:t>
            </a:r>
            <a:r>
              <a:rPr lang="ru-RU" i="1" dirty="0"/>
              <a:t>, чтобы снижать или не допускать повышения их уровней;</a:t>
            </a:r>
            <a:endParaRPr lang="ru-RU" dirty="0"/>
          </a:p>
          <a:p>
            <a:r>
              <a:rPr lang="ru-RU" i="1" dirty="0"/>
              <a:t>-         не допускать работу на рабочих местах с 4-м классом условий труда;</a:t>
            </a:r>
            <a:endParaRPr lang="ru-RU" dirty="0"/>
          </a:p>
          <a:p>
            <a:r>
              <a:rPr lang="ru-RU" i="1" dirty="0"/>
              <a:t>-         разработать инструкции по охране труда по новым требованиям;</a:t>
            </a:r>
            <a:endParaRPr lang="ru-RU" dirty="0"/>
          </a:p>
          <a:p>
            <a:r>
              <a:rPr lang="ru-RU" i="1" dirty="0"/>
              <a:t>-         не допускать работу по </a:t>
            </a:r>
            <a:r>
              <a:rPr lang="ru-RU" i="1" dirty="0" smtClean="0"/>
              <a:t>не обновленным </a:t>
            </a:r>
            <a:r>
              <a:rPr lang="ru-RU" i="1" dirty="0"/>
              <a:t>инструкциям по охране труда;</a:t>
            </a:r>
            <a:endParaRPr lang="ru-RU" dirty="0"/>
          </a:p>
          <a:p>
            <a:r>
              <a:rPr lang="ru-RU" i="1" dirty="0"/>
              <a:t>-         организовать учет </a:t>
            </a:r>
            <a:r>
              <a:rPr lang="ru-RU" i="1" dirty="0" smtClean="0"/>
              <a:t>микротравм</a:t>
            </a:r>
            <a:r>
              <a:rPr lang="ru-RU" i="1" dirty="0"/>
              <a:t>. 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805264"/>
            <a:ext cx="79474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940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u="sng" dirty="0"/>
              <a:t>2. Пересмотрите локально-нормативные акты вашей организации, учтите в них все новые требования.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/>
              <a:t>2.1. Положение о системе управления охраной </a:t>
            </a:r>
            <a:r>
              <a:rPr lang="ru-RU" b="1" i="1" dirty="0" smtClean="0"/>
              <a:t>труда.</a:t>
            </a:r>
            <a:r>
              <a:rPr lang="ru-RU" i="1" dirty="0"/>
              <a:t> </a:t>
            </a:r>
            <a:r>
              <a:rPr lang="ru-RU" sz="1900" i="1" dirty="0" smtClean="0"/>
              <a:t>Приказ </a:t>
            </a:r>
            <a:r>
              <a:rPr lang="ru-RU" sz="1900" i="1" dirty="0"/>
              <a:t>Минтруда России от 29.10.2021 № 776н</a:t>
            </a:r>
            <a:r>
              <a:rPr lang="ru-RU" sz="1900" dirty="0"/>
              <a:t> </a:t>
            </a:r>
            <a:r>
              <a:rPr lang="ru-RU" sz="1900" i="1" dirty="0"/>
              <a:t>«Об утверждении Примерного положения о системе управления охраной труда»</a:t>
            </a:r>
            <a:endParaRPr lang="ru-RU" sz="1900" dirty="0"/>
          </a:p>
          <a:p>
            <a:r>
              <a:rPr lang="ru-RU" b="1" i="1" dirty="0"/>
              <a:t>2.2. Инструкции по охране </a:t>
            </a:r>
            <a:r>
              <a:rPr lang="ru-RU" b="1" i="1" dirty="0" smtClean="0"/>
              <a:t>труда.</a:t>
            </a:r>
            <a:r>
              <a:rPr lang="ru-RU" i="1" dirty="0"/>
              <a:t> </a:t>
            </a:r>
            <a:r>
              <a:rPr lang="ru-RU" sz="2100" i="1" dirty="0" smtClean="0"/>
              <a:t>Приказ </a:t>
            </a:r>
            <a:r>
              <a:rPr lang="ru-RU" sz="2100" i="1" dirty="0"/>
              <a:t>Минтруда России от 29.10.2021 № 772н «Об утверждении основных требований к порядку разработки и содержанию правил и инструкций по охране труда, разрабатываемых работодателем»</a:t>
            </a:r>
            <a:endParaRPr lang="ru-RU" sz="2100" dirty="0"/>
          </a:p>
          <a:p>
            <a:r>
              <a:rPr lang="ru-RU" b="1" i="1" dirty="0"/>
              <a:t>2.3. Правила по охране труда </a:t>
            </a:r>
            <a:r>
              <a:rPr lang="ru-RU" b="1" i="1" dirty="0" smtClean="0"/>
              <a:t>работодателя.</a:t>
            </a:r>
            <a:r>
              <a:rPr lang="ru-RU" i="1" dirty="0"/>
              <a:t> </a:t>
            </a:r>
            <a:r>
              <a:rPr lang="ru-RU" sz="2300" i="1" dirty="0" smtClean="0"/>
              <a:t>Приказ </a:t>
            </a:r>
            <a:r>
              <a:rPr lang="ru-RU" sz="2300" i="1" dirty="0"/>
              <a:t>Минтруда России от 29.10.2021 № 772н «Об утверждении основных требований к порядку разработки и содержанию правил и инструкций по охране труда, разрабатываемых работодателем</a:t>
            </a:r>
            <a:r>
              <a:rPr lang="ru-RU" sz="2300" i="1" dirty="0" smtClean="0"/>
              <a:t>»</a:t>
            </a:r>
            <a:r>
              <a:rPr lang="ru-RU" sz="2300" dirty="0" smtClean="0"/>
              <a:t>.</a:t>
            </a:r>
            <a:endParaRPr lang="ru-RU" b="1" i="1" dirty="0" smtClean="0"/>
          </a:p>
          <a:p>
            <a:r>
              <a:rPr lang="ru-RU" b="1" i="1" dirty="0"/>
              <a:t>2.4. Порядок </a:t>
            </a:r>
            <a:r>
              <a:rPr lang="ru-RU" b="1" i="1" dirty="0" smtClean="0"/>
              <a:t>видеонаблюдения.</a:t>
            </a:r>
          </a:p>
          <a:p>
            <a:r>
              <a:rPr lang="ru-RU" sz="2300" i="1" dirty="0"/>
              <a:t> положение о системе управления охраной труда (</a:t>
            </a:r>
            <a:r>
              <a:rPr lang="ru-RU" sz="2300" i="1" dirty="0" err="1"/>
              <a:t>абз</a:t>
            </a:r>
            <a:r>
              <a:rPr lang="ru-RU" sz="2300" i="1" dirty="0"/>
              <a:t>. 4 ст. 214.2 новой редакции ТК РФ).</a:t>
            </a:r>
            <a:endParaRPr lang="ru-RU" sz="2300" b="1" i="1" dirty="0" smtClean="0"/>
          </a:p>
          <a:p>
            <a:r>
              <a:rPr lang="ru-RU" b="1" i="1" dirty="0"/>
              <a:t>2.5. Положение о комитете (комиссии) по охране </a:t>
            </a:r>
            <a:r>
              <a:rPr lang="ru-RU" b="1" i="1" dirty="0" smtClean="0"/>
              <a:t>труда.</a:t>
            </a:r>
            <a:r>
              <a:rPr lang="ru-RU" dirty="0"/>
              <a:t> </a:t>
            </a:r>
            <a:r>
              <a:rPr lang="ru-RU" sz="2600" i="1" dirty="0"/>
              <a:t>Приказа Минтруда России от 22.09.2021 № 650н «Об утверждении примерного положения о комитете (комиссии) по охране труда».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805264"/>
            <a:ext cx="79474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23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3. Проведите внеочередное обучение с проверкой знаний.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членов комиссии. </a:t>
            </a:r>
            <a:r>
              <a:rPr lang="ru-RU" sz="1700" i="1" dirty="0"/>
              <a:t>(п. 3.4</a:t>
            </a:r>
            <a:r>
              <a:rPr lang="ru-RU" sz="1700" dirty="0"/>
              <a:t> «</a:t>
            </a:r>
            <a:r>
              <a:rPr lang="ru-RU" sz="1700" i="1" dirty="0"/>
              <a:t>Порядка обучения по охране труда и проверки знаний требований охраны труда работников организаций», утвержденного Постановлением Минтруда России, Минобразования России от 13.01.2003 № 1/29</a:t>
            </a:r>
            <a:r>
              <a:rPr lang="ru-RU" sz="1700" dirty="0" smtClean="0"/>
              <a:t>).</a:t>
            </a:r>
            <a:endParaRPr lang="ru-RU" dirty="0" smtClean="0"/>
          </a:p>
          <a:p>
            <a:pPr lvl="0"/>
            <a:r>
              <a:rPr lang="ru-RU" dirty="0" smtClean="0"/>
              <a:t>всех работников</a:t>
            </a:r>
            <a:r>
              <a:rPr lang="ru-RU" dirty="0" smtClean="0"/>
              <a:t>.</a:t>
            </a:r>
            <a:r>
              <a:rPr lang="ru-RU" sz="1700" i="1" dirty="0">
                <a:solidFill>
                  <a:prstClr val="black"/>
                </a:solidFill>
              </a:rPr>
              <a:t> </a:t>
            </a:r>
            <a:r>
              <a:rPr lang="ru-RU" sz="1700" i="1" dirty="0" smtClean="0">
                <a:solidFill>
                  <a:prstClr val="black"/>
                </a:solidFill>
              </a:rPr>
              <a:t>( п.1.5 «Порядка </a:t>
            </a:r>
            <a:r>
              <a:rPr lang="ru-RU" sz="1700" i="1" dirty="0">
                <a:solidFill>
                  <a:prstClr val="black"/>
                </a:solidFill>
              </a:rPr>
              <a:t>обучения по охране труда и проверки знаний требований охраны труда работников организаций», утвержденного Постановлением Минтруда России, Минобразования России от 13.01.2003 № </a:t>
            </a:r>
            <a:r>
              <a:rPr lang="ru-RU" sz="1700" i="1" dirty="0" smtClean="0">
                <a:solidFill>
                  <a:prstClr val="black"/>
                </a:solidFill>
              </a:rPr>
              <a:t>1/29»</a:t>
            </a:r>
            <a:r>
              <a:rPr lang="ru-RU" sz="1700" dirty="0" smtClean="0">
                <a:solidFill>
                  <a:prstClr val="black"/>
                </a:solidFill>
              </a:rPr>
              <a:t>).</a:t>
            </a:r>
            <a:endParaRPr lang="ru-RU" dirty="0" smtClean="0"/>
          </a:p>
          <a:p>
            <a:r>
              <a:rPr lang="ru-RU" dirty="0"/>
              <a:t>оформите протокол проверки </a:t>
            </a:r>
            <a:r>
              <a:rPr lang="ru-RU" dirty="0" smtClean="0"/>
              <a:t>знаний.</a:t>
            </a:r>
            <a:r>
              <a:rPr lang="ru-RU" dirty="0"/>
              <a:t> </a:t>
            </a:r>
            <a:r>
              <a:rPr lang="ru-RU" sz="2000" dirty="0"/>
              <a:t>ГОСТ 12.0.004-2015.</a:t>
            </a:r>
            <a:endParaRPr lang="ru-RU" sz="2000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805264"/>
            <a:ext cx="79474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952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4. Проведите внеплановый инструктаж.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Подготовьте </a:t>
            </a:r>
            <a:r>
              <a:rPr lang="ru-RU" dirty="0"/>
              <a:t>программу</a:t>
            </a:r>
            <a:r>
              <a:rPr lang="ru-RU" sz="2600" dirty="0" smtClean="0"/>
              <a:t>.(утв. приказом работодателя) </a:t>
            </a:r>
          </a:p>
          <a:p>
            <a:r>
              <a:rPr lang="ru-RU" dirty="0" smtClean="0"/>
              <a:t>Организуйте инструктаж.</a:t>
            </a:r>
          </a:p>
          <a:p>
            <a:r>
              <a:rPr lang="ru-RU" dirty="0" smtClean="0"/>
              <a:t>Проведите </a:t>
            </a:r>
            <a:r>
              <a:rPr lang="ru-RU" dirty="0"/>
              <a:t>устную проверку </a:t>
            </a:r>
            <a:r>
              <a:rPr lang="ru-RU" dirty="0" smtClean="0"/>
              <a:t>знаний.</a:t>
            </a:r>
            <a:r>
              <a:rPr lang="ru-RU" dirty="0"/>
              <a:t> </a:t>
            </a:r>
            <a:r>
              <a:rPr lang="ru-RU" sz="2300" dirty="0"/>
              <a:t>п. 2.1.6 «</a:t>
            </a:r>
            <a:r>
              <a:rPr lang="ru-RU" sz="2300" i="1" dirty="0"/>
              <a:t>Порядка обучения по охране труда и проверки знаний требований охраны труда работников организаций», утвержденного Постановлением Минтруда России, Минобразования России от 13.01.2003 № 1/29</a:t>
            </a:r>
            <a:r>
              <a:rPr lang="ru-RU" sz="2300" dirty="0" smtClean="0"/>
              <a:t>).</a:t>
            </a:r>
          </a:p>
          <a:p>
            <a:r>
              <a:rPr lang="ru-RU" dirty="0"/>
              <a:t>Зарегистрируйте проведение внепланового инструктажа в журнале регистрации </a:t>
            </a:r>
            <a:r>
              <a:rPr lang="ru-RU" dirty="0" smtClean="0"/>
              <a:t>инструктажа</a:t>
            </a:r>
            <a:r>
              <a:rPr lang="ru-RU" sz="2600" dirty="0" smtClean="0"/>
              <a:t>.(Указать дату </a:t>
            </a:r>
            <a:r>
              <a:rPr lang="ru-RU" sz="2600" dirty="0"/>
              <a:t>проведения инструктажа, запись о его проведении с обязательными подписями инструктируемого и инструктирующего, сведения о причине его проведения</a:t>
            </a:r>
            <a:r>
              <a:rPr lang="ru-RU" sz="2600" dirty="0" smtClean="0"/>
              <a:t>.)</a:t>
            </a:r>
            <a:r>
              <a:rPr lang="ru-RU" sz="2400" dirty="0"/>
              <a:t> </a:t>
            </a:r>
            <a:r>
              <a:rPr lang="ru-RU" sz="2300" dirty="0"/>
              <a:t>(п. 2.1.3 «</a:t>
            </a:r>
            <a:r>
              <a:rPr lang="ru-RU" sz="2300" i="1" dirty="0"/>
              <a:t>Порядка обучения по охране труда и проверки знаний требований охраны труда работников организаций», утвержденного Постановлением Минтруда России, Минобразования России от 13.01.2003 № 1/29</a:t>
            </a:r>
            <a:r>
              <a:rPr lang="ru-RU" sz="2400" dirty="0"/>
              <a:t>).</a:t>
            </a:r>
            <a:endParaRPr lang="ru-RU" sz="26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805264"/>
            <a:ext cx="794748" cy="1052736"/>
          </a:xfrm>
          <a:prstGeom prst="rect">
            <a:avLst/>
          </a:prstGeom>
        </p:spPr>
      </p:pic>
      <p:sp>
        <p:nvSpPr>
          <p:cNvPr id="5" name="Левая фигурная скобка 4"/>
          <p:cNvSpPr/>
          <p:nvPr/>
        </p:nvSpPr>
        <p:spPr>
          <a:xfrm>
            <a:off x="755576" y="1628800"/>
            <a:ext cx="108012" cy="10081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676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u="sng" dirty="0"/>
              <a:t>5. Проверьте безопасность рабочих мест.</a:t>
            </a:r>
            <a:r>
              <a:rPr lang="ru-RU" dirty="0"/>
              <a:t/>
            </a:r>
            <a:br>
              <a:rPr lang="ru-RU" dirty="0"/>
            </a:br>
            <a:r>
              <a:rPr lang="ru-RU" sz="1800" dirty="0" smtClean="0"/>
              <a:t>Приказ </a:t>
            </a:r>
            <a:r>
              <a:rPr lang="ru-RU" sz="1800" dirty="0"/>
              <a:t>Минтруда России от 29.10.2021 № 774н «Об утверждении общих требований к </a:t>
            </a:r>
            <a:r>
              <a:rPr lang="ru-RU" sz="2000" dirty="0"/>
              <a:t>организации безопасного рабочего места»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/>
              <a:t>Обратите внимание на семь контрольных точек при проверке рабочего места:</a:t>
            </a:r>
            <a:endParaRPr lang="ru-RU" sz="2400" dirty="0"/>
          </a:p>
          <a:p>
            <a:r>
              <a:rPr lang="ru-RU" sz="2400" b="1" dirty="0"/>
              <a:t>1. Рабочая </a:t>
            </a:r>
            <a:r>
              <a:rPr lang="ru-RU" sz="2400" b="1" dirty="0" smtClean="0"/>
              <a:t>поза.</a:t>
            </a:r>
            <a:endParaRPr lang="ru-RU" sz="2400" dirty="0"/>
          </a:p>
          <a:p>
            <a:r>
              <a:rPr lang="ru-RU" sz="2400" b="1" dirty="0"/>
              <a:t>2. Отображение информации и знаки </a:t>
            </a:r>
            <a:r>
              <a:rPr lang="ru-RU" sz="2400" b="1" dirty="0" smtClean="0"/>
              <a:t>безопасности.</a:t>
            </a:r>
            <a:endParaRPr lang="ru-RU" sz="2400" dirty="0"/>
          </a:p>
          <a:p>
            <a:r>
              <a:rPr lang="ru-RU" sz="2400" b="1" dirty="0"/>
              <a:t>3. Машины и </a:t>
            </a:r>
            <a:r>
              <a:rPr lang="ru-RU" sz="2400" b="1" dirty="0" smtClean="0"/>
              <a:t>оборудование.</a:t>
            </a:r>
            <a:endParaRPr lang="ru-RU" sz="2400" dirty="0"/>
          </a:p>
          <a:p>
            <a:r>
              <a:rPr lang="ru-RU" sz="2400" b="1" dirty="0"/>
              <a:t>4. </a:t>
            </a:r>
            <a:r>
              <a:rPr lang="ru-RU" sz="2400" b="1" dirty="0" err="1"/>
              <a:t>Профриски</a:t>
            </a:r>
            <a:r>
              <a:rPr lang="ru-RU" sz="2400" b="1" dirty="0"/>
              <a:t> и знаки </a:t>
            </a:r>
            <a:r>
              <a:rPr lang="ru-RU" sz="2400" b="1" dirty="0" smtClean="0"/>
              <a:t>безопасности.</a:t>
            </a:r>
            <a:endParaRPr lang="ru-RU" sz="2400" dirty="0"/>
          </a:p>
          <a:p>
            <a:r>
              <a:rPr lang="ru-RU" sz="2400" b="1" dirty="0"/>
              <a:t>5. Перемещение людей и </a:t>
            </a:r>
            <a:r>
              <a:rPr lang="ru-RU" sz="2400" b="1" dirty="0" smtClean="0"/>
              <a:t>грузов.</a:t>
            </a:r>
            <a:endParaRPr lang="ru-RU" sz="2400" dirty="0"/>
          </a:p>
          <a:p>
            <a:r>
              <a:rPr lang="ru-RU" sz="2400" b="1" dirty="0"/>
              <a:t>6. Аварийные </a:t>
            </a:r>
            <a:r>
              <a:rPr lang="ru-RU" sz="2400" b="1" dirty="0" smtClean="0"/>
              <a:t>ситуации.</a:t>
            </a:r>
            <a:endParaRPr lang="ru-RU" sz="2400" dirty="0"/>
          </a:p>
          <a:p>
            <a:r>
              <a:rPr lang="ru-RU" sz="2400" b="1" dirty="0"/>
              <a:t>7. Запрет на работу в опасных </a:t>
            </a:r>
            <a:r>
              <a:rPr lang="ru-RU" sz="2400" b="1" dirty="0" smtClean="0"/>
              <a:t>условиях.</a:t>
            </a:r>
            <a:endParaRPr lang="ru-RU" sz="24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805264"/>
            <a:ext cx="79474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746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171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Алгоритм перехода на новые правила работы по охране труда с 1 марта 2022года</vt:lpstr>
      <vt:lpstr> 1. Издайте новые приказы о назначении ответственных.  </vt:lpstr>
      <vt:lpstr>2. Пересмотрите локально-нормативные акты вашей организации, учтите в них все новые требования. </vt:lpstr>
      <vt:lpstr>3. Проведите внеочередное обучение с проверкой знаний.</vt:lpstr>
      <vt:lpstr>4. Проведите внеплановый инструктаж. </vt:lpstr>
      <vt:lpstr>5. Проверьте безопасность рабочих мест. Приказ Минтруда России от 29.10.2021 № 774н «Об утверждении общих требований к организации безопасного рабочего места»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Блинкин</dc:creator>
  <cp:lastModifiedBy>Блинкин</cp:lastModifiedBy>
  <cp:revision>16</cp:revision>
  <dcterms:created xsi:type="dcterms:W3CDTF">2022-02-16T08:43:23Z</dcterms:created>
  <dcterms:modified xsi:type="dcterms:W3CDTF">2022-02-17T15:04:43Z</dcterms:modified>
</cp:coreProperties>
</file>